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4"/>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44" r:id="rId14"/>
    <p:sldId id="390" r:id="rId15"/>
    <p:sldId id="289" r:id="rId16"/>
    <p:sldId id="412" r:id="rId17"/>
    <p:sldId id="372" r:id="rId18"/>
    <p:sldId id="270" r:id="rId19"/>
    <p:sldId id="274" r:id="rId20"/>
    <p:sldId id="280" r:id="rId21"/>
    <p:sldId id="394" r:id="rId22"/>
    <p:sldId id="267" r:id="rId23"/>
    <p:sldId id="428" r:id="rId24"/>
    <p:sldId id="407" r:id="rId25"/>
    <p:sldId id="330" r:id="rId26"/>
    <p:sldId id="294" r:id="rId27"/>
    <p:sldId id="413" r:id="rId28"/>
    <p:sldId id="391" r:id="rId29"/>
    <p:sldId id="376" r:id="rId30"/>
    <p:sldId id="392" r:id="rId31"/>
    <p:sldId id="380" r:id="rId32"/>
    <p:sldId id="374" r:id="rId33"/>
    <p:sldId id="383" r:id="rId34"/>
    <p:sldId id="384" r:id="rId35"/>
    <p:sldId id="385" r:id="rId36"/>
    <p:sldId id="386" r:id="rId37"/>
    <p:sldId id="408" r:id="rId38"/>
    <p:sldId id="416" r:id="rId39"/>
    <p:sldId id="417" r:id="rId40"/>
    <p:sldId id="418" r:id="rId41"/>
    <p:sldId id="419" r:id="rId42"/>
    <p:sldId id="420" r:id="rId43"/>
    <p:sldId id="421" r:id="rId44"/>
    <p:sldId id="422" r:id="rId45"/>
    <p:sldId id="423" r:id="rId46"/>
    <p:sldId id="424" r:id="rId47"/>
    <p:sldId id="425" r:id="rId48"/>
    <p:sldId id="426" r:id="rId49"/>
    <p:sldId id="427" r:id="rId50"/>
    <p:sldId id="409" r:id="rId51"/>
    <p:sldId id="410" r:id="rId52"/>
    <p:sldId id="375" r:id="rId53"/>
    <p:sldId id="328" r:id="rId54"/>
    <p:sldId id="327" r:id="rId55"/>
    <p:sldId id="309" r:id="rId56"/>
    <p:sldId id="411" r:id="rId57"/>
    <p:sldId id="310" r:id="rId58"/>
    <p:sldId id="311" r:id="rId59"/>
    <p:sldId id="329" r:id="rId60"/>
    <p:sldId id="396" r:id="rId61"/>
    <p:sldId id="362" r:id="rId62"/>
    <p:sldId id="27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p:restoredTop sz="86463"/>
  </p:normalViewPr>
  <p:slideViewPr>
    <p:cSldViewPr snapToGrid="0" snapToObjects="1">
      <p:cViewPr varScale="1">
        <p:scale>
          <a:sx n="105" d="100"/>
          <a:sy n="105" d="100"/>
        </p:scale>
        <p:origin x="100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Programming Help Us?</a:t>
            </a:r>
          </a:p>
          <a:p>
            <a:r>
              <a:rPr lang="en-US"/>
              <a:t>Why Do We Have To Program A Computer?</a:t>
            </a:r>
          </a:p>
          <a:p>
            <a:r>
              <a:rPr lang="en-US"/>
              <a:t>How Do You Program?</a:t>
            </a:r>
          </a:p>
          <a:p>
            <a:pPr lvl="1"/>
            <a:r>
              <a:rPr lang="en-US"/>
              <a:t>Which Language Do You Choose?</a:t>
            </a:r>
          </a:p>
          <a:p>
            <a:pPr lvl="1"/>
            <a:r>
              <a:rPr lang="en-US"/>
              <a:t>Where Do We Program / Ides</a:t>
            </a:r>
          </a:p>
          <a:p>
            <a:pPr lvl="1"/>
            <a:r>
              <a:rPr lang="en-US"/>
              <a:t>What Features Are A Help To Scientists</a:t>
            </a:r>
          </a:p>
          <a:p>
            <a:r>
              <a:rPr lang="en-US"/>
              <a:t>Development In The 21</a:t>
            </a:r>
            <a:r>
              <a:rPr lang="en-US" baseline="30000"/>
              <a:t>st</a:t>
            </a:r>
            <a:r>
              <a:rPr lang="en-US"/>
              <a:t> Century</a:t>
            </a:r>
          </a:p>
          <a:p>
            <a:pPr lvl="1"/>
            <a:r>
              <a:rPr lang="en-US" err="1"/>
              <a:t>Devops</a:t>
            </a:r>
            <a:endParaRPr lang="en-US"/>
          </a:p>
          <a:p>
            <a:pPr lvl="1"/>
            <a:r>
              <a:rPr lang="en-US"/>
              <a:t>Becoming A Reproducible Scientist</a:t>
            </a:r>
          </a:p>
          <a:p>
            <a:pPr lvl="1"/>
            <a:r>
              <a:rPr lang="en-US"/>
              <a:t>On The Cutting Edge – Deep Learning</a:t>
            </a:r>
          </a:p>
          <a:p>
            <a:endParaRPr lang="en-US"/>
          </a:p>
          <a:p>
            <a:endParaRPr lang="en-US"/>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47</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52</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61</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amazon.com/dp/1593274246/?tag=richardreeze-20" TargetMode="External"/><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en.wikipedia.org/wiki/Rubber_duck_debugg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 </a:t>
            </a:r>
            <a:br>
              <a:rPr lang="en-US" dirty="0"/>
            </a:br>
            <a:r>
              <a:rPr lang="en-US" dirty="0"/>
              <a:t>(for Biologists)</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Programming Languages</a:t>
            </a:r>
          </a:p>
        </p:txBody>
      </p:sp>
      <p:sp>
        <p:nvSpPr>
          <p:cNvPr id="4" name="Content Placeholder 3"/>
          <p:cNvSpPr>
            <a:spLocks noGrp="1"/>
          </p:cNvSpPr>
          <p:nvPr>
            <p:ph sz="half" idx="1"/>
          </p:nvPr>
        </p:nvSpPr>
        <p:spPr/>
        <p:txBody>
          <a:bodyPr>
            <a:normAutofit fontScale="77500" lnSpcReduction="20000"/>
          </a:bodyPr>
          <a:lstStyle/>
          <a:p>
            <a:r>
              <a:rPr lang="en-US" dirty="0"/>
              <a:t>Computers “speak” 1s, 0s</a:t>
            </a:r>
          </a:p>
          <a:p>
            <a:r>
              <a:rPr lang="en-US" dirty="0"/>
              <a:t>Human speak English, etc.</a:t>
            </a:r>
          </a:p>
          <a:p>
            <a:endParaRPr lang="en-US" dirty="0"/>
          </a:p>
          <a:p>
            <a:r>
              <a:rPr lang="en-US" dirty="0"/>
              <a:t>Programming Language Levels</a:t>
            </a:r>
          </a:p>
          <a:p>
            <a:pPr lvl="1"/>
            <a:endParaRPr lang="en-US" dirty="0"/>
          </a:p>
          <a:p>
            <a:pPr lvl="1"/>
            <a:r>
              <a:rPr lang="en-US" dirty="0"/>
              <a:t>Machine language (0, 1)</a:t>
            </a:r>
          </a:p>
          <a:p>
            <a:pPr lvl="2"/>
            <a:r>
              <a:rPr lang="en-US" dirty="0"/>
              <a:t>Interpreted directly in hardware</a:t>
            </a:r>
          </a:p>
          <a:p>
            <a:pPr lvl="1"/>
            <a:endParaRPr lang="en-US" dirty="0"/>
          </a:p>
          <a:p>
            <a:pPr lvl="1"/>
            <a:r>
              <a:rPr lang="en-US" dirty="0"/>
              <a:t>Assembly language</a:t>
            </a:r>
          </a:p>
          <a:p>
            <a:pPr lvl="2"/>
            <a:r>
              <a:rPr lang="en-US" dirty="0"/>
              <a:t>Wrappers over machine language</a:t>
            </a:r>
          </a:p>
          <a:p>
            <a:pPr lvl="1"/>
            <a:endParaRPr lang="en-US" dirty="0"/>
          </a:p>
          <a:p>
            <a:pPr lvl="1"/>
            <a:r>
              <a:rPr lang="en-US" dirty="0"/>
              <a:t>High-level languages (C, Java)</a:t>
            </a:r>
          </a:p>
          <a:p>
            <a:pPr lvl="2"/>
            <a:r>
              <a:rPr lang="en-US" dirty="0"/>
              <a:t>Machine-independent language</a:t>
            </a:r>
          </a:p>
          <a:p>
            <a:pPr lvl="1"/>
            <a:endParaRPr lang="en-US" dirty="0"/>
          </a:p>
          <a:p>
            <a:pPr lvl="1"/>
            <a:r>
              <a:rPr lang="en-US" dirty="0"/>
              <a:t>Scripting languages (Python, R, </a:t>
            </a:r>
            <a:r>
              <a:rPr lang="en-US" dirty="0" err="1"/>
              <a:t>perl</a:t>
            </a:r>
            <a:r>
              <a:rPr lang="en-US" dirty="0"/>
              <a:t>)</a:t>
            </a:r>
          </a:p>
          <a:p>
            <a:pPr lvl="2"/>
            <a:r>
              <a:rPr lang="en-US" dirty="0"/>
              <a:t>High-level and powerful</a:t>
            </a:r>
          </a:p>
        </p:txBody>
      </p:sp>
      <p:sp>
        <p:nvSpPr>
          <p:cNvPr id="5" name="Rectangle 4"/>
          <p:cNvSpPr/>
          <p:nvPr/>
        </p:nvSpPr>
        <p:spPr>
          <a:xfrm>
            <a:off x="0" y="6581001"/>
            <a:ext cx="4969630" cy="276999"/>
          </a:xfrm>
          <a:prstGeom prst="rect">
            <a:avLst/>
          </a:prstGeom>
        </p:spPr>
        <p:txBody>
          <a:bodyPr wrap="none">
            <a:spAutoFit/>
          </a:bodyPr>
          <a:lstStyle/>
          <a:p>
            <a:r>
              <a:rPr lang="en-US" sz="1200"/>
              <a:t>http://</a:t>
            </a:r>
            <a:r>
              <a:rPr lang="en-US" sz="1200" err="1"/>
              <a:t>carlcheo.com</a:t>
            </a:r>
            <a:r>
              <a:rPr lang="en-US" sz="1200"/>
              <a:t>/what-is-programming-what-do-programmers-do</a:t>
            </a:r>
          </a:p>
        </p:txBody>
      </p:sp>
      <p:pic>
        <p:nvPicPr>
          <p:cNvPr id="8" name="Picture 2" descr="http://carlcheo.com/wp-content/uploads/2015/04/abstraction.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37200" y="1851723"/>
            <a:ext cx="4572000" cy="376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5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Interpreters / Compilers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a:t>Think About Your Workflow (Algorithm)</a:t>
            </a:r>
          </a:p>
          <a:p>
            <a:pPr lvl="1"/>
            <a:r>
              <a:rPr lang="en-US"/>
              <a:t>Write Pseudocode</a:t>
            </a:r>
          </a:p>
          <a:p>
            <a:pPr lvl="1"/>
            <a:r>
              <a:rPr lang="en-US"/>
              <a:t>Break down our task into smaller tasks</a:t>
            </a:r>
          </a:p>
          <a:p>
            <a:pPr lvl="1"/>
            <a:r>
              <a:rPr lang="en-US"/>
              <a:t>Describe the major components of our program</a:t>
            </a:r>
          </a:p>
          <a:p>
            <a:pPr lvl="1"/>
            <a:r>
              <a:rPr lang="en-US"/>
              <a:t>Does this sound difficult?</a:t>
            </a:r>
          </a:p>
          <a:p>
            <a:pPr lvl="1"/>
            <a:r>
              <a:rPr lang="en-US"/>
              <a:t>Let’s look at an example that I suspect most of us are familiar with…</a:t>
            </a:r>
          </a:p>
          <a:p>
            <a:endParaRPr lang="en-US"/>
          </a:p>
          <a:p>
            <a:r>
              <a:rPr lang="en-US"/>
              <a:t>Convert pseudo code into a program or “source code”</a:t>
            </a:r>
          </a:p>
          <a:p>
            <a:pPr lvl="1"/>
            <a:r>
              <a:rPr lang="en-US"/>
              <a:t>Write in a text file</a:t>
            </a:r>
          </a:p>
          <a:p>
            <a:pPr lvl="1"/>
            <a:endParaRPr lang="en-US"/>
          </a:p>
        </p:txBody>
      </p:sp>
    </p:spTree>
    <p:extLst>
      <p:ext uri="{BB962C8B-B14F-4D97-AF65-F5344CB8AC3E}">
        <p14:creationId xmlns:p14="http://schemas.microsoft.com/office/powerpoint/2010/main" val="21087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r>
              <a:rPr lang="en-US"/>
              <a:t>Who drinks coffee?</a:t>
            </a:r>
          </a:p>
          <a:p>
            <a:r>
              <a:rPr lang="en-US"/>
              <a:t>Who makes coffee?</a:t>
            </a:r>
          </a:p>
          <a:p>
            <a:r>
              <a:rPr lang="en-US"/>
              <a:t>Who buys coffee?</a:t>
            </a:r>
          </a:p>
          <a:p>
            <a:endParaRPr lang="en-US"/>
          </a:p>
          <a:p>
            <a:r>
              <a:rPr lang="en-US"/>
              <a:t>What does it take to make a pot or cup of coffee?</a:t>
            </a:r>
          </a:p>
          <a:p>
            <a:endParaRPr lang="en-US"/>
          </a:p>
          <a:p>
            <a:r>
              <a:rPr lang="en-US"/>
              <a:t>(I’m a French Press type of coffee drinker)</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59268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a:t>Workflow…or…</a:t>
            </a:r>
          </a:p>
          <a:p>
            <a:r>
              <a:rPr lang="en-US"/>
              <a:t>Steps or</a:t>
            </a:r>
          </a:p>
          <a:p>
            <a:r>
              <a:rPr lang="en-US"/>
              <a:t>Recipe or</a:t>
            </a:r>
          </a:p>
          <a:p>
            <a:r>
              <a:rPr lang="en-US"/>
              <a:t>Protocol or</a:t>
            </a:r>
          </a:p>
          <a:p>
            <a:r>
              <a:rPr lang="en-US"/>
              <a:t>Flowchart…</a:t>
            </a:r>
          </a:p>
          <a:p>
            <a:endParaRPr lang="en-US"/>
          </a:p>
          <a:p>
            <a:r>
              <a:rPr lang="en-US"/>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a:t>What if I want to make different type of coffee drinks?</a:t>
            </a:r>
          </a:p>
          <a:p>
            <a:endParaRPr lang="en-US"/>
          </a:p>
          <a:p>
            <a:r>
              <a:rPr lang="en-US"/>
              <a:t>What is different about my recipe?</a:t>
            </a:r>
          </a:p>
          <a:p>
            <a:endParaRPr lang="en-US"/>
          </a:p>
          <a:p>
            <a:r>
              <a:rPr lang="en-US"/>
              <a:t>What is the same about my recipe?</a:t>
            </a:r>
          </a:p>
          <a:p>
            <a:endParaRPr lang="en-US"/>
          </a:p>
          <a:p>
            <a:r>
              <a:rPr lang="en-US"/>
              <a:t>Is reproducibility important?</a:t>
            </a:r>
          </a:p>
          <a:p>
            <a:endParaRPr lang="en-US"/>
          </a:p>
          <a:p>
            <a:r>
              <a:rPr lang="en-US"/>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idx="1"/>
          </p:nvPr>
        </p:nvSpPr>
        <p:spPr/>
        <p:txBody>
          <a:bodyPr numCol="1">
            <a:normAutofit/>
          </a:bodyPr>
          <a:lstStyle/>
          <a:p>
            <a:r>
              <a:rPr lang="en-US"/>
              <a:t>What we are really teaching is a new way of looking at a problem</a:t>
            </a:r>
          </a:p>
          <a:p>
            <a:r>
              <a:rPr lang="en-US"/>
              <a:t>See repetition in your work; have fun with it</a:t>
            </a:r>
          </a:p>
          <a:p>
            <a:endParaRPr lang="en-US"/>
          </a:p>
          <a:p>
            <a:r>
              <a:rPr lang="en-US"/>
              <a:t>Where have you all seen repetition in your work?</a:t>
            </a:r>
          </a:p>
          <a:p>
            <a:pPr lvl="1"/>
            <a:r>
              <a:rPr lang="en-US"/>
              <a:t>Find repetition even when it does not look like it; where is repetition hiding?</a:t>
            </a:r>
          </a:p>
          <a:p>
            <a:endParaRPr lang="en-US"/>
          </a:p>
          <a:p>
            <a:r>
              <a:rPr lang="en-US"/>
              <a:t>Reproducibility / reuse of code</a:t>
            </a:r>
          </a:p>
        </p:txBody>
      </p:sp>
    </p:spTree>
    <p:extLst>
      <p:ext uri="{BB962C8B-B14F-4D97-AF65-F5344CB8AC3E}">
        <p14:creationId xmlns:p14="http://schemas.microsoft.com/office/powerpoint/2010/main" val="43965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a:t>
            </a:r>
            <a:r>
              <a:rPr lang="en-US"/>
              <a:t>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8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a large mathematical software application  for linear algebra, combinatorics, numerical mathematics, calculus, and more</a:t>
            </a:r>
          </a:p>
          <a:p>
            <a:r>
              <a:rPr lang="en-US" dirty="0" err="1"/>
              <a:t>SciPy</a:t>
            </a:r>
            <a:r>
              <a:rPr lang="en-US" dirty="0"/>
              <a:t>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Popularity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2248538"/>
            <a:ext cx="9754134" cy="2933062"/>
          </a:xfrm>
        </p:spPr>
      </p:pic>
    </p:spTree>
    <p:extLst>
      <p:ext uri="{BB962C8B-B14F-4D97-AF65-F5344CB8AC3E}">
        <p14:creationId xmlns:p14="http://schemas.microsoft.com/office/powerpoint/2010/main" val="5758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43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dirty="0"/>
              <a:t>…</a:t>
            </a:r>
          </a:p>
          <a:p>
            <a:pPr lvl="1"/>
            <a:r>
              <a:rPr lang="en-US" dirty="0"/>
              <a:t>compare and contrast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Structures</a:t>
            </a:r>
          </a:p>
        </p:txBody>
      </p:sp>
      <p:sp>
        <p:nvSpPr>
          <p:cNvPr id="3" name="Content Placeholder 2"/>
          <p:cNvSpPr>
            <a:spLocks noGrp="1"/>
          </p:cNvSpPr>
          <p:nvPr>
            <p:ph idx="1"/>
          </p:nvPr>
        </p:nvSpPr>
        <p:spPr/>
        <p:txBody>
          <a:bodyPr numCol="2">
            <a:normAutofit fontScale="92500" lnSpcReduction="20000"/>
          </a:bodyPr>
          <a:lstStyle/>
          <a:p>
            <a:r>
              <a:rPr lang="en-US"/>
              <a:t>Sequence Data Types</a:t>
            </a:r>
          </a:p>
          <a:p>
            <a:pPr lvl="1"/>
            <a:endParaRPr lang="en-US"/>
          </a:p>
          <a:p>
            <a:pPr lvl="1"/>
            <a:r>
              <a:rPr lang="en-US"/>
              <a:t>Array (List)</a:t>
            </a:r>
          </a:p>
          <a:p>
            <a:pPr lvl="2"/>
            <a:r>
              <a:rPr lang="en-US"/>
              <a:t>Ordered; duplicates allowed; can change</a:t>
            </a:r>
          </a:p>
          <a:p>
            <a:pPr lvl="2"/>
            <a:r>
              <a:rPr lang="en-US"/>
              <a:t>In python - [1, 2, 3], [ “A”, “B”, “C”]</a:t>
            </a:r>
          </a:p>
          <a:p>
            <a:pPr lvl="1"/>
            <a:endParaRPr lang="en-US"/>
          </a:p>
          <a:p>
            <a:pPr lvl="1"/>
            <a:r>
              <a:rPr lang="en-US"/>
              <a:t>Tuple</a:t>
            </a:r>
          </a:p>
          <a:p>
            <a:pPr lvl="2"/>
            <a:r>
              <a:rPr lang="en-US"/>
              <a:t>Ordered; duplicates allowed; cannot change</a:t>
            </a:r>
          </a:p>
          <a:p>
            <a:pPr lvl="2"/>
            <a:r>
              <a:rPr lang="en-US"/>
              <a:t>In python – tuple: (“a”, “t”, “g”, “c”);</a:t>
            </a:r>
          </a:p>
          <a:p>
            <a:endParaRPr lang="en-US"/>
          </a:p>
          <a:p>
            <a:endParaRPr lang="en-US"/>
          </a:p>
          <a:p>
            <a:endParaRPr lang="en-US"/>
          </a:p>
          <a:p>
            <a:r>
              <a:rPr lang="en-US"/>
              <a:t>Sets Data Types</a:t>
            </a:r>
          </a:p>
          <a:p>
            <a:pPr lvl="1"/>
            <a:endParaRPr lang="en-US"/>
          </a:p>
          <a:p>
            <a:pPr lvl="1"/>
            <a:r>
              <a:rPr lang="en-US"/>
              <a:t>Sets</a:t>
            </a:r>
          </a:p>
          <a:p>
            <a:pPr lvl="2"/>
            <a:r>
              <a:rPr lang="en-US"/>
              <a:t>Unordered; no duplicate elements</a:t>
            </a:r>
          </a:p>
          <a:p>
            <a:pPr lvl="2"/>
            <a:r>
              <a:rPr lang="en-US"/>
              <a:t>In python - Set(['John', 'Jane', 'Jack', 'Janice'])</a:t>
            </a:r>
          </a:p>
          <a:p>
            <a:endParaRPr lang="en-US"/>
          </a:p>
          <a:p>
            <a:r>
              <a:rPr lang="en-US"/>
              <a:t>Mapping Data Types</a:t>
            </a:r>
          </a:p>
          <a:p>
            <a:pPr lvl="1"/>
            <a:endParaRPr lang="en-US"/>
          </a:p>
          <a:p>
            <a:pPr lvl="1"/>
            <a:r>
              <a:rPr lang="en-US"/>
              <a:t>Hash (Dictionary)</a:t>
            </a:r>
          </a:p>
          <a:p>
            <a:pPr lvl="2"/>
            <a:r>
              <a:rPr lang="en-US"/>
              <a:t>Key / value pair</a:t>
            </a:r>
          </a:p>
          <a:p>
            <a:pPr lvl="2"/>
            <a:r>
              <a:rPr lang="en-US"/>
              <a:t>Unordered; no duplicate keys, can change</a:t>
            </a:r>
          </a:p>
          <a:p>
            <a:pPr lvl="2"/>
            <a:r>
              <a:rPr lang="en-US"/>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make use of data</a:t>
            </a:r>
            <a:r>
              <a:rPr lang="en-US" baseline="0"/>
              <a:t> types and structures</a:t>
            </a:r>
            <a:endParaRPr lang="en-US"/>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err="1"/>
              <a:t>conc</a:t>
            </a:r>
            <a:r>
              <a:rPr lang="en-US" dirty="0"/>
              <a:t> = 10</a:t>
            </a:r>
          </a:p>
        </p:txBody>
      </p:sp>
      <p:sp>
        <p:nvSpPr>
          <p:cNvPr id="4" name="Content Placeholder 3"/>
          <p:cNvSpPr>
            <a:spLocks noGrp="1"/>
          </p:cNvSpPr>
          <p:nvPr>
            <p:ph sz="quarter" idx="4"/>
          </p:nvPr>
        </p:nvSpPr>
        <p:spPr/>
        <p:txBody>
          <a:bodyPr numCol="3">
            <a:normAutofit fontScale="92500" lnSpcReduction="10000"/>
          </a:bodyPr>
          <a:lstStyle/>
          <a:p>
            <a:pPr fontAlgn="t"/>
            <a:r>
              <a:rPr lang="en-US"/>
              <a:t>and</a:t>
            </a:r>
          </a:p>
          <a:p>
            <a:pPr fontAlgn="t"/>
            <a:r>
              <a:rPr lang="en-US"/>
              <a:t>exec</a:t>
            </a:r>
          </a:p>
          <a:p>
            <a:pPr fontAlgn="t"/>
            <a:r>
              <a:rPr lang="en-US"/>
              <a:t>not</a:t>
            </a:r>
          </a:p>
          <a:p>
            <a:pPr fontAlgn="t"/>
            <a:r>
              <a:rPr lang="en-US"/>
              <a:t>assert</a:t>
            </a:r>
          </a:p>
          <a:p>
            <a:pPr fontAlgn="t"/>
            <a:r>
              <a:rPr lang="en-US"/>
              <a:t>finally</a:t>
            </a:r>
          </a:p>
          <a:p>
            <a:pPr fontAlgn="t"/>
            <a:r>
              <a:rPr lang="en-US"/>
              <a:t>or</a:t>
            </a:r>
          </a:p>
          <a:p>
            <a:pPr fontAlgn="t"/>
            <a:r>
              <a:rPr lang="en-US"/>
              <a:t>break</a:t>
            </a:r>
          </a:p>
          <a:p>
            <a:pPr fontAlgn="t"/>
            <a:r>
              <a:rPr lang="en-US"/>
              <a:t>for</a:t>
            </a:r>
          </a:p>
          <a:p>
            <a:pPr fontAlgn="t"/>
            <a:r>
              <a:rPr lang="en-US"/>
              <a:t>pass</a:t>
            </a:r>
          </a:p>
          <a:p>
            <a:pPr fontAlgn="t"/>
            <a:r>
              <a:rPr lang="en-US"/>
              <a:t>class</a:t>
            </a:r>
          </a:p>
          <a:p>
            <a:pPr fontAlgn="t"/>
            <a:r>
              <a:rPr lang="en-US"/>
              <a:t>from</a:t>
            </a:r>
          </a:p>
          <a:p>
            <a:pPr fontAlgn="t"/>
            <a:r>
              <a:rPr lang="en-US"/>
              <a:t>print</a:t>
            </a:r>
          </a:p>
          <a:p>
            <a:pPr fontAlgn="t"/>
            <a:r>
              <a:rPr lang="en-US"/>
              <a:t>continue</a:t>
            </a:r>
          </a:p>
          <a:p>
            <a:pPr fontAlgn="t"/>
            <a:r>
              <a:rPr lang="en-US"/>
              <a:t>global</a:t>
            </a:r>
          </a:p>
          <a:p>
            <a:pPr fontAlgn="t"/>
            <a:r>
              <a:rPr lang="en-US"/>
              <a:t>raise</a:t>
            </a:r>
          </a:p>
          <a:p>
            <a:pPr fontAlgn="t"/>
            <a:r>
              <a:rPr lang="en-US" err="1"/>
              <a:t>def</a:t>
            </a:r>
            <a:endParaRPr lang="en-US"/>
          </a:p>
          <a:p>
            <a:pPr fontAlgn="t"/>
            <a:r>
              <a:rPr lang="en-US"/>
              <a:t>if</a:t>
            </a:r>
          </a:p>
          <a:p>
            <a:pPr fontAlgn="t"/>
            <a:r>
              <a:rPr lang="en-US"/>
              <a:t>return</a:t>
            </a:r>
          </a:p>
          <a:p>
            <a:pPr fontAlgn="t"/>
            <a:r>
              <a:rPr lang="en-US"/>
              <a:t>del</a:t>
            </a:r>
          </a:p>
          <a:p>
            <a:pPr fontAlgn="t"/>
            <a:r>
              <a:rPr lang="en-US"/>
              <a:t>import</a:t>
            </a:r>
          </a:p>
          <a:p>
            <a:pPr fontAlgn="t"/>
            <a:r>
              <a:rPr lang="en-US"/>
              <a:t>try</a:t>
            </a:r>
          </a:p>
          <a:p>
            <a:pPr fontAlgn="t"/>
            <a:r>
              <a:rPr lang="en-US" err="1"/>
              <a:t>elif</a:t>
            </a:r>
            <a:endParaRPr lang="en-US"/>
          </a:p>
          <a:p>
            <a:pPr fontAlgn="t"/>
            <a:r>
              <a:rPr lang="en-US"/>
              <a:t>in</a:t>
            </a:r>
          </a:p>
          <a:p>
            <a:pPr fontAlgn="t"/>
            <a:r>
              <a:rPr lang="en-US"/>
              <a:t>while</a:t>
            </a:r>
          </a:p>
          <a:p>
            <a:pPr fontAlgn="t"/>
            <a:r>
              <a:rPr lang="en-US"/>
              <a:t>else</a:t>
            </a:r>
          </a:p>
          <a:p>
            <a:pPr fontAlgn="t"/>
            <a:r>
              <a:rPr lang="en-US"/>
              <a:t>is</a:t>
            </a:r>
          </a:p>
          <a:p>
            <a:pPr fontAlgn="t"/>
            <a:r>
              <a:rPr lang="en-US"/>
              <a:t>with </a:t>
            </a:r>
          </a:p>
          <a:p>
            <a:pPr fontAlgn="t"/>
            <a:r>
              <a:rPr lang="en-US"/>
              <a:t>except</a:t>
            </a:r>
          </a:p>
          <a:p>
            <a:pPr fontAlgn="t"/>
            <a:r>
              <a:rPr lang="en-US"/>
              <a:t>lambda</a:t>
            </a:r>
          </a:p>
          <a:p>
            <a:pPr fontAlgn="t"/>
            <a:r>
              <a:rPr lang="en-US"/>
              <a:t>yield</a:t>
            </a:r>
          </a:p>
        </p:txBody>
      </p:sp>
    </p:spTree>
    <p:extLst>
      <p:ext uri="{BB962C8B-B14F-4D97-AF65-F5344CB8AC3E}">
        <p14:creationId xmlns:p14="http://schemas.microsoft.com/office/powerpoint/2010/main" val="825678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6" name="Text Placeholder 35"/>
          <p:cNvSpPr>
            <a:spLocks noGrp="1"/>
          </p:cNvSpPr>
          <p:nvPr>
            <p:ph type="body" idx="1"/>
          </p:nvPr>
        </p:nvSpPr>
        <p:spPr/>
        <p:txBody>
          <a:bodyPr/>
          <a:lstStyle/>
          <a:p>
            <a:r>
              <a:rPr lang="en-US"/>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a:solidFill>
                            <a:schemeClr val="tx1"/>
                          </a:solidFill>
                        </a:rPr>
                        <a:t>Name</a:t>
                      </a:r>
                    </a:p>
                  </a:txBody>
                  <a:tcPr/>
                </a:tc>
                <a:tc>
                  <a:txBody>
                    <a:bodyPr/>
                    <a:lstStyle/>
                    <a:p>
                      <a:r>
                        <a:rPr lang="en-US">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Equals</a:t>
                      </a:r>
                    </a:p>
                  </a:txBody>
                  <a:tcPr marL="76200" marR="76200" marT="76200" marB="76200"/>
                </a:tc>
                <a:tc>
                  <a:txBody>
                    <a:bodyPr/>
                    <a:lstStyle/>
                    <a:p>
                      <a:pPr fontAlgn="t"/>
                      <a:r>
                        <a:rPr lang="en-US"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a:solidFill>
                            <a:schemeClr val="tx1"/>
                          </a:solidFill>
                          <a:effectLst/>
                          <a:latin typeface="inherit" charset="0"/>
                        </a:rPr>
                        <a:t>!=</a:t>
                      </a:r>
                      <a:endParaRPr lang="ru-RU"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Not equal</a:t>
                      </a:r>
                    </a:p>
                  </a:txBody>
                  <a:tcPr marL="76200" marR="76200" marT="76200" marB="76200"/>
                </a:tc>
                <a:tc>
                  <a:txBody>
                    <a:bodyPr/>
                    <a:lstStyle/>
                    <a:p>
                      <a:pPr fontAlgn="t"/>
                      <a:r>
                        <a:rPr lang="fr-FR"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a:solidFill>
                            <a:schemeClr val="tx1"/>
                          </a:solidFill>
                          <a:effectLst/>
                          <a:latin typeface="inherit" charset="0"/>
                        </a:rPr>
                        <a:t>/</a:t>
                      </a:r>
                      <a:endParaRPr lang="bg-BG"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a:t>
            </a:r>
            <a:r>
              <a:rPr lang="en-US" dirty="0" err="1"/>
              <a:t>conc</a:t>
            </a:r>
            <a:r>
              <a:rPr lang="en-US" dirty="0"/>
              <a:t>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dirty="0"/>
              <a:t>…</a:t>
            </a:r>
          </a:p>
          <a:p>
            <a:pPr lvl="1"/>
            <a:r>
              <a:rPr lang="is-IS" dirty="0"/>
              <a:t>Execute a known number of times</a:t>
            </a:r>
          </a:p>
          <a:p>
            <a:pPr lvl="1"/>
            <a:endParaRPr lang="is-IS" dirty="0"/>
          </a:p>
          <a:p>
            <a:r>
              <a:rPr lang="is-IS" dirty="0"/>
              <a:t>While loop</a:t>
            </a:r>
          </a:p>
          <a:p>
            <a:pPr lvl="1"/>
            <a:r>
              <a:rPr lang="is-IS" dirty="0"/>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a:t>
            </a:r>
            <a:r>
              <a:rPr lang="en-US" sz="2000" dirty="0" err="1">
                <a:latin typeface="Courier" charset="0"/>
                <a:ea typeface="Courier" charset="0"/>
                <a:cs typeface="Courier" charset="0"/>
              </a:rPr>
              <a:t>len</a:t>
            </a:r>
            <a:r>
              <a:rPr lang="en-US" sz="2000" dirty="0">
                <a:latin typeface="Courier" charset="0"/>
                <a:ea typeface="Courier" charset="0"/>
                <a:cs typeface="Courier" charset="0"/>
              </a:rPr>
              <a:t>(w))</a:t>
            </a:r>
          </a:p>
          <a:p>
            <a:pPr lvl="1"/>
            <a:endParaRPr lang="en-US" sz="2000" dirty="0">
              <a:latin typeface="Courier" charset="0"/>
              <a:ea typeface="Courier" charset="0"/>
              <a:cs typeface="Courier" charset="0"/>
            </a:endParaRPr>
          </a:p>
          <a:p>
            <a:r>
              <a:rPr lang="en-US" sz="2000" b="1" dirty="0" err="1">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t>
            </a:r>
            <a:r>
              <a:rPr lang="en-US" dirty="0" err="1">
                <a:latin typeface="Courier" charset="0"/>
                <a:ea typeface="Courier" charset="0"/>
                <a:cs typeface="Courier" charset="0"/>
              </a:rPr>
              <a:t>a+b</a:t>
            </a:r>
            <a:endParaRPr lang="en-US" dirty="0">
              <a:latin typeface="Courier" charset="0"/>
              <a:ea typeface="Courier" charset="0"/>
              <a:cs typeface="Courier" charset="0"/>
            </a:endParaRP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5" name="Text Placeholder 4"/>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a:t>
            </a:r>
          </a:p>
        </p:txBody>
      </p:sp>
      <p:sp>
        <p:nvSpPr>
          <p:cNvPr id="3" name="Content Placeholder 2"/>
          <p:cNvSpPr>
            <a:spLocks noGrp="1"/>
          </p:cNvSpPr>
          <p:nvPr>
            <p:ph sz="quarter" idx="2"/>
          </p:nvPr>
        </p:nvSpPr>
        <p:spPr/>
        <p:txBody>
          <a:bodyPr/>
          <a:lstStyle/>
          <a:p>
            <a:r>
              <a:rPr lang="en-US"/>
              <a:t>A basic task of a computer, especially one that corresponds to a single instruction from the user.</a:t>
            </a:r>
          </a:p>
          <a:p>
            <a:endParaRPr lang="en-US"/>
          </a:p>
          <a:p>
            <a:r>
              <a:rPr lang="en-US"/>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err="1">
                <a:latin typeface="Courier" charset="0"/>
                <a:ea typeface="Courier" charset="0"/>
                <a:cs typeface="Courier" charset="0"/>
              </a:rPr>
              <a:t>def</a:t>
            </a:r>
            <a:r>
              <a:rPr lang="en-US">
                <a:latin typeface="Courier" charset="0"/>
                <a:ea typeface="Courier" charset="0"/>
                <a:cs typeface="Courier" charset="0"/>
              </a:rPr>
              <a:t> multiply(num1, num2):</a:t>
            </a:r>
          </a:p>
          <a:p>
            <a:pPr marL="0" indent="0">
              <a:buNone/>
            </a:pPr>
            <a:r>
              <a:rPr lang="en-US">
                <a:latin typeface="Courier" charset="0"/>
                <a:ea typeface="Courier" charset="0"/>
                <a:cs typeface="Courier" charset="0"/>
              </a:rPr>
              <a:t>    answer = num1 * num2</a:t>
            </a:r>
          </a:p>
          <a:p>
            <a:pPr marL="0" indent="0">
              <a:buNone/>
            </a:pPr>
            <a:r>
              <a:rPr lang="en-US">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a:t>Read a file</a:t>
            </a:r>
          </a:p>
          <a:p>
            <a:pPr lvl="1"/>
            <a:r>
              <a:rPr lang="en-US"/>
              <a:t>Text files</a:t>
            </a:r>
          </a:p>
          <a:p>
            <a:pPr lvl="1"/>
            <a:r>
              <a:rPr lang="en-US"/>
              <a:t>Binary files</a:t>
            </a:r>
          </a:p>
          <a:p>
            <a:pPr lvl="1"/>
            <a:endParaRPr lang="en-US"/>
          </a:p>
          <a:p>
            <a:r>
              <a:rPr lang="en-US"/>
              <a:t>Write a file</a:t>
            </a:r>
          </a:p>
          <a:p>
            <a:pPr lvl="1"/>
            <a:r>
              <a:rPr lang="en-US"/>
              <a:t>Text file</a:t>
            </a:r>
          </a:p>
          <a:p>
            <a:pPr lvl="1"/>
            <a:r>
              <a:rPr lang="en-US"/>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r>
              <a:rPr lang="en-US"/>
              <a:t>“The biggest mistake I see new programmers make is focusing on learning syntax instead of learning how to solve problems.” </a:t>
            </a:r>
          </a:p>
          <a:p>
            <a:r>
              <a:rPr lang="en-US"/>
              <a:t>—</a:t>
            </a:r>
            <a:r>
              <a:rPr lang="en-US">
                <a:hlinkClick r:id="rId2"/>
              </a:rPr>
              <a:t> V. Anton Spraul</a:t>
            </a:r>
            <a:r>
              <a:rPr lang="en-US"/>
              <a:t> (author of the book “</a:t>
            </a:r>
            <a:r>
              <a:rPr lang="en-US">
                <a:hlinkClick r:id="rId3"/>
              </a:rPr>
              <a:t>Think Like a Programmer: An Introduction to Creative Problem Solving</a:t>
            </a:r>
            <a:r>
              <a:rPr lang="en-US"/>
              <a:t>”)</a:t>
            </a:r>
            <a:endParaRPr lang="en-US" dirty="0"/>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a:t>What Should You Do When You Encounter A New Problem?</a:t>
            </a:r>
            <a:endParaRPr lang="en-US" dirty="0"/>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r>
              <a:rPr lang="en-US" i="1" dirty="0"/>
              <a:t>“If you can’t explain something in simple terms, you don’t understand it.”</a:t>
            </a:r>
          </a:p>
          <a:p>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a:t>Know exactly what is being asked. </a:t>
            </a:r>
          </a:p>
          <a:p>
            <a:pPr lvl="1"/>
            <a:r>
              <a:rPr lang="en-US"/>
              <a:t>Most hard problems are hard because you don’t understand them (hence why this is the first step).</a:t>
            </a:r>
          </a:p>
          <a:p>
            <a:r>
              <a:rPr lang="en-US"/>
              <a:t>How to know when you understand a problem? </a:t>
            </a:r>
          </a:p>
          <a:p>
            <a:pPr lvl="1"/>
            <a:r>
              <a:rPr lang="en-US"/>
              <a:t>When you can explain it in plain English.</a:t>
            </a:r>
          </a:p>
          <a:p>
            <a:pPr lvl="1"/>
            <a:r>
              <a:rPr lang="en-US"/>
              <a:t>This is why you should write down your problem, doodle a diagram, or tell someone else about it (or thing… some people use a </a:t>
            </a:r>
            <a:r>
              <a:rPr lang="en-US">
                <a:hlinkClick r:id="rId2"/>
              </a:rPr>
              <a:t>rubber duck</a:t>
            </a:r>
            <a:r>
              <a:rPr lang="en-US"/>
              <a:t>).</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(and somehow hope you can muddle your way through). Plan your solution!</a:t>
            </a:r>
          </a:p>
          <a:p>
            <a:r>
              <a:rPr lang="en-US" dirty="0"/>
              <a:t>Nothing can help you if you can’t write down the exact steps.</a:t>
            </a:r>
          </a:p>
          <a:p>
            <a:r>
              <a:rPr lang="en-US" dirty="0"/>
              <a:t>In programming, this means don’t start hacking straight away. </a:t>
            </a:r>
          </a:p>
          <a:p>
            <a:pPr lvl="1"/>
            <a:r>
              <a:rPr lang="en-US" dirty="0"/>
              <a:t>Give your brain time to analyze the problem and process the information.</a:t>
            </a:r>
          </a:p>
          <a:p>
            <a:r>
              <a:rPr lang="en-US" dirty="0"/>
              <a:t>To get a good plan, answer this question:</a:t>
            </a:r>
          </a:p>
          <a:p>
            <a:pPr lvl="1"/>
            <a:r>
              <a:rPr lang="en-US" dirty="0"/>
              <a:t>“Given input X, what are the steps necessary to return output Y?”</a:t>
            </a:r>
          </a:p>
          <a:p>
            <a:r>
              <a:rPr lang="en-US" dirty="0" err="1"/>
              <a:t>Sidenote</a:t>
            </a:r>
            <a:r>
              <a:rPr lang="en-US" dirty="0"/>
              <a:t>: </a:t>
            </a:r>
          </a:p>
          <a:p>
            <a:pPr lvl="1"/>
            <a:r>
              <a:rPr lang="en-US" dirty="0"/>
              <a:t>Programmers have a great tool to help them with this… Comments!</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lnSpcReduction="10000"/>
          </a:bodyPr>
          <a:lstStyle/>
          <a:p>
            <a:r>
              <a:rPr lang="en-US" dirty="0"/>
              <a:t>Pay attention. This is the </a:t>
            </a:r>
            <a:r>
              <a:rPr lang="en-US" b="1" dirty="0"/>
              <a:t>most important step of all</a:t>
            </a:r>
            <a:r>
              <a:rPr lang="en-US" dirty="0"/>
              <a:t>.</a:t>
            </a:r>
          </a:p>
          <a:p>
            <a:r>
              <a:rPr lang="en-US" dirty="0"/>
              <a:t>Do not try to solve one big problem. You will cry.</a:t>
            </a:r>
          </a:p>
          <a:p>
            <a:r>
              <a:rPr lang="en-US" dirty="0"/>
              <a:t>Instead, break it into sub-problems. These sub-problems are much easier to solve.</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fontScale="92500" lnSpcReduction="10000"/>
          </a:bodyPr>
          <a:lstStyle/>
          <a:p>
            <a:r>
              <a:rPr lang="en-US" dirty="0"/>
              <a:t>“If I could teach every beginning programmer one problem-solving skill, it would be the ‘reduce the problem technique.’</a:t>
            </a:r>
          </a:p>
          <a:p>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a:p>
            <a:r>
              <a:rPr lang="en-US" dirty="0"/>
              <a:t>If you’re stuck, you should reduce the problem to something simpler. Instead of the third-highest number, what about finding the highest overall? Still too tough? What about finding the largest of just three numbers? Or the larger of two?</a:t>
            </a:r>
          </a:p>
          <a:p>
            <a:r>
              <a:rPr lang="en-US" dirty="0"/>
              <a:t>Reduce the problem to the point where you know how to solve it and write the solution. Then expand the problem slightly and rewrite the solution to match, and keep going until you are back where you started.” — </a:t>
            </a:r>
            <a:r>
              <a:rPr lang="en-US" dirty="0">
                <a:hlinkClick r:id="rId2"/>
              </a:rPr>
              <a:t>V. Anton Spraul</a:t>
            </a:r>
            <a:endParaRPr lang="en-US" dirty="0"/>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err="1"/>
              <a:t>Sidenote</a:t>
            </a:r>
            <a:r>
              <a:rPr lang="en-US" dirty="0"/>
              <a:t>: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err="1"/>
              <a:t>Ahh</a:t>
            </a:r>
            <a:r>
              <a:rPr lang="en-US" dirty="0"/>
              <a:t>, good </a:t>
            </a:r>
            <a:r>
              <a:rPr lang="en-US" dirty="0" err="1"/>
              <a:t>ol</a:t>
            </a:r>
            <a:r>
              <a:rPr lang="en-US" dirty="0"/>
              <a:t>’ Google.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Only look for solutions to sub-problems.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lnSpcReduction="10000"/>
          </a:bodyPr>
          <a:lstStyle/>
          <a:p>
            <a:r>
              <a:rPr lang="en-US" dirty="0"/>
              <a:t>Don’t expect to be great after just one week. If you want to be a good problem-solver, solve a lot of problems!</a:t>
            </a:r>
          </a:p>
          <a:p>
            <a:r>
              <a:rPr lang="en-US" dirty="0"/>
              <a:t>Practice. Practice. Practice. It’ll only be a matter of time before you recognize that “this problem could easily be solved with &lt;insert concept here&gt;.”</a:t>
            </a:r>
          </a:p>
          <a:p>
            <a:r>
              <a:rPr lang="en-US" dirty="0"/>
              <a:t>How to practice? There are options out the wazoo!</a:t>
            </a:r>
          </a:p>
          <a:p>
            <a:pPr lvl="1"/>
            <a:r>
              <a:rPr lang="en-US" dirty="0"/>
              <a:t>Practicing “micro problem-solving.” For example, Peter Thiel plays chess, and Elon Musk plays video-games.</a:t>
            </a:r>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Some Examples of How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dirty="0"/>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Do We Convert Pseudocode </a:t>
            </a:r>
            <a:br>
              <a:rPr lang="en-US"/>
            </a:br>
            <a:r>
              <a:rPr lang="en-US"/>
              <a:t>to an Actual Program?</a:t>
            </a:r>
          </a:p>
        </p:txBody>
      </p:sp>
      <p:sp>
        <p:nvSpPr>
          <p:cNvPr id="3" name="Content Placeholder 2"/>
          <p:cNvSpPr>
            <a:spLocks noGrp="1"/>
          </p:cNvSpPr>
          <p:nvPr>
            <p:ph idx="1"/>
          </p:nvPr>
        </p:nvSpPr>
        <p:spPr/>
        <p:txBody>
          <a:bodyPr numCol="1">
            <a:normAutofit/>
          </a:bodyPr>
          <a:lstStyle/>
          <a:p>
            <a:r>
              <a:rPr lang="en-US" dirty="0"/>
              <a:t>Write your own code, all from scratch</a:t>
            </a:r>
          </a:p>
          <a:p>
            <a:r>
              <a:rPr lang="en-US" dirty="0"/>
              <a:t>Write your own code but use packages</a:t>
            </a:r>
          </a:p>
          <a:p>
            <a:r>
              <a:rPr lang="en-US" dirty="0"/>
              <a:t>Modify existing code</a:t>
            </a:r>
          </a:p>
          <a:p>
            <a:r>
              <a:rPr lang="en-US" dirty="0"/>
              <a:t>Search for, adapt code written by some one else</a:t>
            </a:r>
          </a:p>
        </p:txBody>
      </p:sp>
      <p:pic>
        <p:nvPicPr>
          <p:cNvPr id="4" name="Picture 3">
            <a:extLst>
              <a:ext uri="{FF2B5EF4-FFF2-40B4-BE49-F238E27FC236}">
                <a16:creationId xmlns:a16="http://schemas.microsoft.com/office/drawing/2014/main" id="{E31E4A61-BE7D-2C4D-B39E-A01039D05B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6478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a:t>Your Previous Code</a:t>
            </a:r>
          </a:p>
          <a:p>
            <a:r>
              <a:rPr lang="en-US"/>
              <a:t>Other lab members code</a:t>
            </a:r>
          </a:p>
          <a:p>
            <a:r>
              <a:rPr lang="en-US"/>
              <a:t>Google Search</a:t>
            </a:r>
          </a:p>
          <a:p>
            <a:r>
              <a:rPr lang="en-US" err="1"/>
              <a:t>StackOverflow</a:t>
            </a:r>
            <a:endParaRPr lang="en-US"/>
          </a:p>
          <a:p>
            <a:r>
              <a:rPr lang="en-US"/>
              <a:t>GitHub  (Open source, source code repository)</a:t>
            </a:r>
          </a:p>
          <a:p>
            <a:r>
              <a:rPr lang="en-US"/>
              <a:t>Programing language repository (python – pip, </a:t>
            </a:r>
            <a:r>
              <a:rPr lang="en-US" err="1"/>
              <a:t>conda</a:t>
            </a:r>
            <a:r>
              <a:rPr lang="en-US"/>
              <a:t>; R – </a:t>
            </a:r>
            <a:r>
              <a:rPr lang="en-US" err="1"/>
              <a:t>cran</a:t>
            </a:r>
            <a:r>
              <a:rPr lang="en-US"/>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pPr lvl="1"/>
            <a:r>
              <a:rPr lang="en-US" dirty="0"/>
              <a:t>FASTER - Repeat an entire analysis by just replacing the input</a:t>
            </a:r>
          </a:p>
          <a:p>
            <a:pPr lvl="1"/>
            <a:r>
              <a:rPr lang="en-US" dirty="0"/>
              <a:t>BETTER – Validate your analysis, use statistics</a:t>
            </a:r>
          </a:p>
          <a:p>
            <a:pPr lvl="1"/>
            <a:r>
              <a:rPr lang="en-US" dirty="0"/>
              <a:t>REPRODUCIBLE - Make your research (more) reproducible</a:t>
            </a:r>
          </a:p>
          <a:p>
            <a:pPr lvl="1"/>
            <a:r>
              <a:rPr lang="en-US" dirty="0"/>
              <a:t>MORE COMPETATIVE – many other researchers will be using these similar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r>
              <a:rPr lang="en-US" dirty="0"/>
              <a:t>Extract some data from a </a:t>
            </a:r>
            <a:r>
              <a:rPr lang="en-US" dirty="0" err="1"/>
              <a:t>Gapminder</a:t>
            </a:r>
            <a:r>
              <a:rPr lang="en-US" dirty="0"/>
              <a:t> data set</a:t>
            </a:r>
          </a:p>
        </p:txBody>
      </p:sp>
    </p:spTree>
    <p:extLst>
      <p:ext uri="{BB962C8B-B14F-4D97-AF65-F5344CB8AC3E}">
        <p14:creationId xmlns:p14="http://schemas.microsoft.com/office/powerpoint/2010/main" val="1460860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dirty="0"/>
              <a:t>…</a:t>
            </a:r>
            <a:br>
              <a:rPr lang="is-IS" dirty="0"/>
            </a:br>
            <a:r>
              <a:rPr lang="is-IS" dirty="0"/>
              <a:t>and You May Not Even Know It?</a:t>
            </a:r>
            <a:endParaRPr lang="en-US" dirty="0"/>
          </a:p>
        </p:txBody>
      </p:sp>
      <p:sp>
        <p:nvSpPr>
          <p:cNvPr id="3" name="Content Placeholder 2"/>
          <p:cNvSpPr>
            <a:spLocks noGrp="1"/>
          </p:cNvSpPr>
          <p:nvPr>
            <p:ph idx="1"/>
          </p:nvPr>
        </p:nvSpPr>
        <p:spPr/>
        <p:txBody>
          <a:bodyPr/>
          <a:lstStyle/>
          <a:p>
            <a:r>
              <a:rPr lang="en-US" dirty="0"/>
              <a:t>Written a formula in Excel</a:t>
            </a:r>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18614</TotalTime>
  <Words>3011</Words>
  <Application>Microsoft Macintosh PowerPoint</Application>
  <PresentationFormat>Widescreen</PresentationFormat>
  <Paragraphs>588</Paragraphs>
  <Slides>62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Courier</vt:lpstr>
      <vt:lpstr>Courier-Bold</vt:lpstr>
      <vt:lpstr>inherit</vt:lpstr>
      <vt:lpstr>Wingdings</vt:lpstr>
      <vt:lpstr>Wingdings 2</vt:lpstr>
      <vt:lpstr>NIAIDBrandedPPT</vt:lpstr>
      <vt:lpstr>Concepts in Programming  (for Biologists)</vt:lpstr>
      <vt:lpstr>Outline</vt:lpstr>
      <vt:lpstr>Learning Objectives</vt:lpstr>
      <vt:lpstr>Motivation</vt:lpstr>
      <vt:lpstr>What Are Some Examples of How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Interpreters / Compilers</vt:lpstr>
      <vt:lpstr>Printing “Hello World!”</vt:lpstr>
      <vt:lpstr>How To Write A Program?</vt:lpstr>
      <vt:lpstr>How Do We Program?</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4. Stuck?</vt:lpstr>
      <vt:lpstr>4. Stuck?</vt:lpstr>
      <vt:lpstr>4. Stuck?</vt:lpstr>
      <vt:lpstr>4. Stuck?</vt:lpstr>
      <vt:lpstr>Practice</vt:lpstr>
      <vt:lpstr>How To Write A Program</vt:lpstr>
      <vt:lpstr>Think About The Problem You Want To Solve</vt:lpstr>
      <vt:lpstr>Debugging</vt:lpstr>
      <vt:lpstr>How Do We Get Started?</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1064</cp:revision>
  <dcterms:created xsi:type="dcterms:W3CDTF">2016-07-20T04:00:03Z</dcterms:created>
  <dcterms:modified xsi:type="dcterms:W3CDTF">2019-10-09T11:07:38Z</dcterms:modified>
</cp:coreProperties>
</file>